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56" r:id="rId2"/>
    <p:sldId id="297" r:id="rId3"/>
    <p:sldId id="298" r:id="rId4"/>
    <p:sldId id="260" r:id="rId5"/>
    <p:sldId id="290" r:id="rId6"/>
    <p:sldId id="273" r:id="rId7"/>
    <p:sldId id="291" r:id="rId8"/>
    <p:sldId id="303" r:id="rId9"/>
    <p:sldId id="305" r:id="rId10"/>
    <p:sldId id="294" r:id="rId11"/>
    <p:sldId id="300" r:id="rId12"/>
    <p:sldId id="302" r:id="rId13"/>
    <p:sldId id="304" r:id="rId14"/>
    <p:sldId id="26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73136" autoAdjust="0"/>
  </p:normalViewPr>
  <p:slideViewPr>
    <p:cSldViewPr>
      <p:cViewPr>
        <p:scale>
          <a:sx n="81" d="100"/>
          <a:sy n="81" d="100"/>
        </p:scale>
        <p:origin x="-1878" y="-102"/>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Aroostook County</c:v>
                </c:pt>
              </c:strCache>
            </c:strRef>
          </c:tx>
          <c:invertIfNegative val="0"/>
          <c:cat>
            <c:strRef>
              <c:f>'Top Health Issues'!$B$2:$D$2</c:f>
              <c:strCache>
                <c:ptCount val="3"/>
                <c:pt idx="0">
                  <c:v>Obesity</c:v>
                </c:pt>
                <c:pt idx="1">
                  <c:v>Drug and Alcohol Abuse</c:v>
                </c:pt>
                <c:pt idx="2">
                  <c:v>Cardiovascular Diseases</c:v>
                </c:pt>
              </c:strCache>
            </c:strRef>
          </c:cat>
          <c:val>
            <c:numRef>
              <c:f>'Top Health Issues'!$B$3:$D$3</c:f>
              <c:numCache>
                <c:formatCode>0%</c:formatCode>
                <c:ptCount val="3"/>
                <c:pt idx="0">
                  <c:v>0.85</c:v>
                </c:pt>
                <c:pt idx="1">
                  <c:v>0.8</c:v>
                </c:pt>
                <c:pt idx="2">
                  <c:v>0.8</c:v>
                </c:pt>
              </c:numCache>
            </c:numRef>
          </c:val>
        </c:ser>
        <c:ser>
          <c:idx val="1"/>
          <c:order val="1"/>
          <c:tx>
            <c:strRef>
              <c:f>'Top Health Issues'!$A$4</c:f>
              <c:strCache>
                <c:ptCount val="1"/>
                <c:pt idx="0">
                  <c:v>Maine</c:v>
                </c:pt>
              </c:strCache>
            </c:strRef>
          </c:tx>
          <c:invertIfNegative val="0"/>
          <c:cat>
            <c:strRef>
              <c:f>'Top Health Issues'!$B$2:$D$2</c:f>
              <c:strCache>
                <c:ptCount val="3"/>
                <c:pt idx="0">
                  <c:v>Obesity</c:v>
                </c:pt>
                <c:pt idx="1">
                  <c:v>Drug and Alcohol Abuse</c:v>
                </c:pt>
                <c:pt idx="2">
                  <c:v>Cardiovascular Diseases</c:v>
                </c:pt>
              </c:strCache>
            </c:strRef>
          </c:cat>
          <c:val>
            <c:numRef>
              <c:f>'Top Health Issues'!$B$4:$D$4</c:f>
              <c:numCache>
                <c:formatCode>0%</c:formatCode>
                <c:ptCount val="3"/>
                <c:pt idx="0">
                  <c:v>0.78</c:v>
                </c:pt>
                <c:pt idx="1">
                  <c:v>0.8</c:v>
                </c:pt>
                <c:pt idx="2">
                  <c:v>0.63</c:v>
                </c:pt>
              </c:numCache>
            </c:numRef>
          </c:val>
        </c:ser>
        <c:dLbls>
          <c:showLegendKey val="0"/>
          <c:showVal val="1"/>
          <c:showCatName val="0"/>
          <c:showSerName val="0"/>
          <c:showPercent val="0"/>
          <c:showBubbleSize val="0"/>
        </c:dLbls>
        <c:gapWidth val="150"/>
        <c:overlap val="-25"/>
        <c:axId val="124000896"/>
        <c:axId val="124019072"/>
      </c:barChart>
      <c:catAx>
        <c:axId val="124000896"/>
        <c:scaling>
          <c:orientation val="minMax"/>
        </c:scaling>
        <c:delete val="0"/>
        <c:axPos val="b"/>
        <c:majorTickMark val="none"/>
        <c:minorTickMark val="none"/>
        <c:tickLblPos val="nextTo"/>
        <c:crossAx val="124019072"/>
        <c:crosses val="autoZero"/>
        <c:auto val="1"/>
        <c:lblAlgn val="ctr"/>
        <c:lblOffset val="100"/>
        <c:noMultiLvlLbl val="0"/>
      </c:catAx>
      <c:valAx>
        <c:axId val="124019072"/>
        <c:scaling>
          <c:orientation val="minMax"/>
        </c:scaling>
        <c:delete val="1"/>
        <c:axPos val="l"/>
        <c:numFmt formatCode="0%" sourceLinked="1"/>
        <c:majorTickMark val="out"/>
        <c:minorTickMark val="none"/>
        <c:tickLblPos val="nextTo"/>
        <c:crossAx val="12400089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Aroostook County</c:v>
                </c:pt>
              </c:strCache>
            </c:strRef>
          </c:tx>
          <c:invertIfNegative val="0"/>
          <c:cat>
            <c:strRef>
              <c:f>'Top Soc Determin'!$B$2:$D$2</c:f>
              <c:strCache>
                <c:ptCount val="3"/>
                <c:pt idx="0">
                  <c:v>Access to Behavioral Health/Mental Health Care</c:v>
                </c:pt>
                <c:pt idx="1">
                  <c:v>Poverty</c:v>
                </c:pt>
                <c:pt idx="2">
                  <c:v>Employment</c:v>
                </c:pt>
              </c:strCache>
            </c:strRef>
          </c:cat>
          <c:val>
            <c:numRef>
              <c:f>'Top Soc Determin'!$B$3:$D$3</c:f>
              <c:numCache>
                <c:formatCode>0%</c:formatCode>
                <c:ptCount val="3"/>
                <c:pt idx="0">
                  <c:v>0.7</c:v>
                </c:pt>
                <c:pt idx="1">
                  <c:v>0.69</c:v>
                </c:pt>
                <c:pt idx="2">
                  <c:v>0.63</c:v>
                </c:pt>
              </c:numCache>
            </c:numRef>
          </c:val>
        </c:ser>
        <c:ser>
          <c:idx val="1"/>
          <c:order val="1"/>
          <c:tx>
            <c:strRef>
              <c:f>'Top Soc Determin'!$A$4</c:f>
              <c:strCache>
                <c:ptCount val="1"/>
                <c:pt idx="0">
                  <c:v>Maine</c:v>
                </c:pt>
              </c:strCache>
            </c:strRef>
          </c:tx>
          <c:invertIfNegative val="0"/>
          <c:cat>
            <c:strRef>
              <c:f>'Top Soc Determin'!$B$2:$D$2</c:f>
              <c:strCache>
                <c:ptCount val="3"/>
                <c:pt idx="0">
                  <c:v>Access to Behavioral Health/Mental Health Care</c:v>
                </c:pt>
                <c:pt idx="1">
                  <c:v>Poverty</c:v>
                </c:pt>
                <c:pt idx="2">
                  <c:v>Employment</c:v>
                </c:pt>
              </c:strCache>
            </c:strRef>
          </c:cat>
          <c:val>
            <c:numRef>
              <c:f>'Top Soc Determin'!$B$4:$D$4</c:f>
              <c:numCache>
                <c:formatCode>0%</c:formatCode>
                <c:ptCount val="3"/>
                <c:pt idx="0">
                  <c:v>0.67</c:v>
                </c:pt>
                <c:pt idx="1">
                  <c:v>0.78</c:v>
                </c:pt>
                <c:pt idx="2">
                  <c:v>0.64</c:v>
                </c:pt>
              </c:numCache>
            </c:numRef>
          </c:val>
        </c:ser>
        <c:dLbls>
          <c:showLegendKey val="0"/>
          <c:showVal val="1"/>
          <c:showCatName val="0"/>
          <c:showSerName val="0"/>
          <c:showPercent val="0"/>
          <c:showBubbleSize val="0"/>
        </c:dLbls>
        <c:gapWidth val="150"/>
        <c:overlap val="-25"/>
        <c:axId val="94475392"/>
        <c:axId val="94476928"/>
      </c:barChart>
      <c:catAx>
        <c:axId val="94475392"/>
        <c:scaling>
          <c:orientation val="minMax"/>
        </c:scaling>
        <c:delete val="0"/>
        <c:axPos val="b"/>
        <c:majorTickMark val="none"/>
        <c:minorTickMark val="none"/>
        <c:tickLblPos val="nextTo"/>
        <c:crossAx val="94476928"/>
        <c:crosses val="autoZero"/>
        <c:auto val="1"/>
        <c:lblAlgn val="ctr"/>
        <c:lblOffset val="100"/>
        <c:noMultiLvlLbl val="0"/>
      </c:catAx>
      <c:valAx>
        <c:axId val="94476928"/>
        <c:scaling>
          <c:orientation val="minMax"/>
        </c:scaling>
        <c:delete val="1"/>
        <c:axPos val="l"/>
        <c:numFmt formatCode="0%" sourceLinked="1"/>
        <c:majorTickMark val="out"/>
        <c:minorTickMark val="none"/>
        <c:tickLblPos val="nextTo"/>
        <c:crossAx val="9447539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smtClean="0">
                <a:effectLst/>
              </a:rPr>
              <a:t>Selected Cardiovascular Measures per 100,000 Population</a:t>
            </a:r>
            <a:endParaRPr lang="en-US" dirty="0" smtClean="0">
              <a:effectLst/>
            </a:endParaRPr>
          </a:p>
          <a:p>
            <a:pPr>
              <a:defRPr/>
            </a:pPr>
            <a:r>
              <a:rPr lang="en-US" sz="1800" b="1" i="0" baseline="0" dirty="0" smtClean="0">
                <a:effectLst/>
              </a:rPr>
              <a:t>Aroostook County</a:t>
            </a:r>
            <a:endParaRPr lang="en-US" dirty="0">
              <a:effectLst/>
            </a:endParaRPr>
          </a:p>
        </c:rich>
      </c:tx>
      <c:layout/>
      <c:overlay val="0"/>
    </c:title>
    <c:autoTitleDeleted val="0"/>
    <c:plotArea>
      <c:layout>
        <c:manualLayout>
          <c:layoutTarget val="inner"/>
          <c:xMode val="edge"/>
          <c:yMode val="edge"/>
          <c:x val="0"/>
          <c:y val="0.26200271841019873"/>
          <c:w val="1"/>
          <c:h val="0.6634387889013873"/>
        </c:manualLayout>
      </c:layout>
      <c:barChart>
        <c:barDir val="col"/>
        <c:grouping val="clustered"/>
        <c:varyColors val="0"/>
        <c:ser>
          <c:idx val="0"/>
          <c:order val="0"/>
          <c:tx>
            <c:strRef>
              <c:f>Drugs!$A$54</c:f>
              <c:strCache>
                <c:ptCount val="1"/>
                <c:pt idx="0">
                  <c:v>Aroostook County</c:v>
                </c:pt>
              </c:strCache>
            </c:strRef>
          </c:tx>
          <c:invertIfNegative val="0"/>
          <c:dLbls>
            <c:dLbl>
              <c:idx val="1"/>
              <c:layout>
                <c:manualLayout>
                  <c:x val="0"/>
                  <c:y val="1.885902595952348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Drugs!$B$53:$D$53</c:f>
              <c:strCache>
                <c:ptCount val="3"/>
                <c:pt idx="0">
                  <c:v>Acute myocardial infarction mortality (ages 45-64; 65+)</c:v>
                </c:pt>
                <c:pt idx="1">
                  <c:v>Stroke mortality</c:v>
                </c:pt>
                <c:pt idx="2">
                  <c:v>Coronary heart disease mortality</c:v>
                </c:pt>
              </c:strCache>
            </c:strRef>
          </c:cat>
          <c:val>
            <c:numRef>
              <c:f>Drugs!$B$54:$D$54</c:f>
              <c:numCache>
                <c:formatCode>0</c:formatCode>
                <c:ptCount val="3"/>
                <c:pt idx="0">
                  <c:v>40</c:v>
                </c:pt>
                <c:pt idx="1">
                  <c:v>40</c:v>
                </c:pt>
                <c:pt idx="2" formatCode="General">
                  <c:v>112</c:v>
                </c:pt>
              </c:numCache>
            </c:numRef>
          </c:val>
        </c:ser>
        <c:ser>
          <c:idx val="1"/>
          <c:order val="1"/>
          <c:tx>
            <c:strRef>
              <c:f>Drugs!$A$55</c:f>
              <c:strCache>
                <c:ptCount val="1"/>
                <c:pt idx="0">
                  <c:v>Maine</c:v>
                </c:pt>
              </c:strCache>
            </c:strRef>
          </c:tx>
          <c:invertIfNegative val="0"/>
          <c:dLbls>
            <c:spPr>
              <a:noFill/>
              <a:ln>
                <a:noFill/>
              </a:ln>
            </c:spPr>
            <c:showLegendKey val="0"/>
            <c:showVal val="1"/>
            <c:showCatName val="0"/>
            <c:showSerName val="0"/>
            <c:showPercent val="0"/>
            <c:showBubbleSize val="0"/>
            <c:showLeaderLines val="0"/>
          </c:dLbls>
          <c:cat>
            <c:strRef>
              <c:f>Drugs!$B$53:$D$53</c:f>
              <c:strCache>
                <c:ptCount val="3"/>
                <c:pt idx="0">
                  <c:v>Acute myocardial infarction mortality (ages 45-64; 65+)</c:v>
                </c:pt>
                <c:pt idx="1">
                  <c:v>Stroke mortality</c:v>
                </c:pt>
                <c:pt idx="2">
                  <c:v>Coronary heart disease mortality</c:v>
                </c:pt>
              </c:strCache>
            </c:strRef>
          </c:cat>
          <c:val>
            <c:numRef>
              <c:f>Drugs!$B$55:$D$55</c:f>
              <c:numCache>
                <c:formatCode>0</c:formatCode>
                <c:ptCount val="3"/>
                <c:pt idx="0">
                  <c:v>32</c:v>
                </c:pt>
                <c:pt idx="1">
                  <c:v>35</c:v>
                </c:pt>
                <c:pt idx="2" formatCode="General">
                  <c:v>90</c:v>
                </c:pt>
              </c:numCache>
            </c:numRef>
          </c:val>
        </c:ser>
        <c:dLbls>
          <c:showLegendKey val="0"/>
          <c:showVal val="1"/>
          <c:showCatName val="0"/>
          <c:showSerName val="0"/>
          <c:showPercent val="0"/>
          <c:showBubbleSize val="0"/>
        </c:dLbls>
        <c:gapWidth val="150"/>
        <c:overlap val="-25"/>
        <c:axId val="132812160"/>
        <c:axId val="39371520"/>
      </c:barChart>
      <c:catAx>
        <c:axId val="132812160"/>
        <c:scaling>
          <c:orientation val="minMax"/>
        </c:scaling>
        <c:delete val="0"/>
        <c:axPos val="b"/>
        <c:majorTickMark val="none"/>
        <c:minorTickMark val="none"/>
        <c:tickLblPos val="nextTo"/>
        <c:crossAx val="39371520"/>
        <c:crosses val="autoZero"/>
        <c:auto val="1"/>
        <c:lblAlgn val="ctr"/>
        <c:lblOffset val="100"/>
        <c:noMultiLvlLbl val="0"/>
      </c:catAx>
      <c:valAx>
        <c:axId val="39371520"/>
        <c:scaling>
          <c:orientation val="minMax"/>
        </c:scaling>
        <c:delete val="1"/>
        <c:axPos val="l"/>
        <c:numFmt formatCode="0" sourceLinked="1"/>
        <c:majorTickMark val="out"/>
        <c:minorTickMark val="none"/>
        <c:tickLblPos val="nextTo"/>
        <c:crossAx val="132812160"/>
        <c:crosses val="autoZero"/>
        <c:crossBetween val="between"/>
      </c:valAx>
      <c:spPr>
        <a:noFill/>
        <a:ln>
          <a:noFill/>
        </a:ln>
      </c:spPr>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Aroostook County, acute myocardial infarction [heart attack] mortality is statistically significant compared to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Stroke mortality is also higher in Aroostook County than in the State of Maine as a whole.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Coronary heart disease mortality is statically significant compared to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smtClean="0"/>
              <a:t>These data are from 2013.</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Aroostook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a:t>
            </a:r>
            <a:r>
              <a:rPr lang="en-US" dirty="0" smtClean="0"/>
              <a:t>– print this slide as</a:t>
            </a:r>
            <a:r>
              <a:rPr lang="en-US" baseline="0" dirty="0" smtClean="0"/>
              <a:t> a Handout for </a:t>
            </a:r>
            <a:r>
              <a:rPr lang="en-US" baseline="0" dirty="0" smtClean="0"/>
              <a:t>participants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they can provide input &amp; feedback at the website listed here. </a:t>
            </a:r>
            <a:r>
              <a:rPr lang="en-US" baseline="0" smtClean="0"/>
              <a:t>All comments are welcome.</a:t>
            </a:r>
            <a:endParaRPr lang="en-US"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Aroostook County based on information provided by the 110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issues affecting where we live, work, learn, and play in Aroostook County based on information provided by the 110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Three issues are tied for 3</a:t>
            </a:r>
            <a:r>
              <a:rPr lang="en-US" baseline="30000" dirty="0" smtClean="0"/>
              <a:t>rd</a:t>
            </a:r>
            <a:r>
              <a:rPr lang="en-US" baseline="0" dirty="0" smtClean="0"/>
              <a:t> place in Androscoggin County.</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Aroostook County is significantly higher than the Maine percentage (and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Obesity defined via BRFSS U.S. Core </a:t>
            </a:r>
            <a:r>
              <a:rPr lang="en-US" baseline="0" dirty="0" smtClean="0"/>
              <a:t>–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Aroostook County is significantly lower than Maine at 126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68612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Aroostook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Aroostook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Maine Health Data Organization, 2011</a:t>
            </a:r>
          </a:p>
        </p:txBody>
      </p:sp>
      <p:grpSp>
        <p:nvGrpSpPr>
          <p:cNvPr id="6" name="Group 5"/>
          <p:cNvGrpSpPr/>
          <p:nvPr/>
        </p:nvGrpSpPr>
        <p:grpSpPr>
          <a:xfrm>
            <a:off x="4870996" y="1066864"/>
            <a:ext cx="4038600" cy="5181536"/>
            <a:chOff x="0" y="0"/>
            <a:chExt cx="3577996" cy="4695825"/>
          </a:xfrm>
        </p:grpSpPr>
        <p:grpSp>
          <p:nvGrpSpPr>
            <p:cNvPr id="7" name="Group 6"/>
            <p:cNvGrpSpPr/>
            <p:nvPr/>
          </p:nvGrpSpPr>
          <p:grpSpPr>
            <a:xfrm>
              <a:off x="0" y="190500"/>
              <a:ext cx="3108960" cy="4505325"/>
              <a:chOff x="0" y="0"/>
              <a:chExt cx="3108960" cy="4505325"/>
            </a:xfrm>
          </p:grpSpPr>
          <p:grpSp>
            <p:nvGrpSpPr>
              <p:cNvPr id="9" name="Group 8"/>
              <p:cNvGrpSpPr/>
              <p:nvPr/>
            </p:nvGrpSpPr>
            <p:grpSpPr>
              <a:xfrm>
                <a:off x="0" y="0"/>
                <a:ext cx="3108960" cy="4480560"/>
                <a:chOff x="0" y="9618"/>
                <a:chExt cx="3200400" cy="4524375"/>
              </a:xfrm>
            </p:grpSpPr>
            <p:pic>
              <p:nvPicPr>
                <p:cNvPr id="11" name="Picture 10"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2"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10"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8"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sp>
        <p:nvSpPr>
          <p:cNvPr id="3" name="TextBox 2"/>
          <p:cNvSpPr txBox="1"/>
          <p:nvPr/>
        </p:nvSpPr>
        <p:spPr>
          <a:xfrm>
            <a:off x="1143000" y="3124200"/>
            <a:ext cx="26670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Aroostook</a:t>
            </a:r>
            <a:endParaRPr lang="en-US" dirty="0"/>
          </a:p>
          <a:p>
            <a:pPr algn="ctr"/>
            <a:r>
              <a:rPr lang="en-US" dirty="0" smtClean="0"/>
              <a:t>126 </a:t>
            </a:r>
            <a:r>
              <a:rPr lang="en-US" dirty="0"/>
              <a:t>per 100,000</a:t>
            </a:r>
          </a:p>
          <a:p>
            <a:pPr algn="ctr"/>
            <a:endParaRPr lang="en-US" dirty="0"/>
          </a:p>
          <a:p>
            <a:pPr algn="ctr"/>
            <a:r>
              <a:rPr lang="en-US" dirty="0"/>
              <a:t>Maine</a:t>
            </a:r>
          </a:p>
          <a:p>
            <a:pPr algn="ctr"/>
            <a:r>
              <a:rPr lang="en-US" dirty="0"/>
              <a:t>328 per 100,000</a:t>
            </a:r>
          </a:p>
          <a:p>
            <a:endParaRPr lang="en-US" dirty="0"/>
          </a:p>
        </p:txBody>
      </p:sp>
      <p:cxnSp>
        <p:nvCxnSpPr>
          <p:cNvPr id="14" name="Straight Arrow Connector 13"/>
          <p:cNvCxnSpPr/>
          <p:nvPr/>
        </p:nvCxnSpPr>
        <p:spPr>
          <a:xfrm flipV="1">
            <a:off x="3810000" y="2057400"/>
            <a:ext cx="251460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Cardiovascular Diseases</a:t>
            </a:r>
            <a:br>
              <a:rPr lang="en-US" dirty="0" smtClean="0"/>
            </a:br>
            <a:r>
              <a:rPr lang="en-US" dirty="0" smtClean="0">
                <a:solidFill>
                  <a:schemeClr val="accent2"/>
                </a:solidFill>
              </a:rPr>
              <a:t>Aroostook County</a:t>
            </a:r>
            <a:endParaRPr lang="en-US" dirty="0">
              <a:solidFill>
                <a:schemeClr val="accent2"/>
              </a:solidFill>
            </a:endParaRPr>
          </a:p>
        </p:txBody>
      </p:sp>
      <p:sp>
        <p:nvSpPr>
          <p:cNvPr id="3" name="TextBox 2"/>
          <p:cNvSpPr txBox="1"/>
          <p:nvPr/>
        </p:nvSpPr>
        <p:spPr>
          <a:xfrm>
            <a:off x="574431" y="6310699"/>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graphicFrame>
        <p:nvGraphicFramePr>
          <p:cNvPr id="4" name="Chart 3"/>
          <p:cNvGraphicFramePr>
            <a:graphicFrameLocks noChangeAspect="1"/>
          </p:cNvGraphicFramePr>
          <p:nvPr>
            <p:extLst>
              <p:ext uri="{D42A27DB-BD31-4B8C-83A1-F6EECF244321}">
                <p14:modId xmlns:p14="http://schemas.microsoft.com/office/powerpoint/2010/main" val="579523444"/>
              </p:ext>
            </p:extLst>
          </p:nvPr>
        </p:nvGraphicFramePr>
        <p:xfrm>
          <a:off x="609492" y="1910861"/>
          <a:ext cx="7815425" cy="4399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830515" y="2247900"/>
            <a:ext cx="8084885" cy="4114800"/>
          </a:xfrm>
          <a:solidFill>
            <a:schemeClr val="accent2">
              <a:lumMod val="20000"/>
              <a:lumOff val="80000"/>
            </a:schemeClr>
          </a:solidFill>
        </p:spPr>
        <p:txBody>
          <a:bodyPr>
            <a:normAutofit fontScale="92500" lnSpcReduction="10000"/>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440981"/>
            <a:ext cx="7848600" cy="113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908" y="4576313"/>
            <a:ext cx="7819292" cy="56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123" y="2696151"/>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Aroostook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Aroostook 110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38920516"/>
              </p:ext>
            </p:extLst>
          </p:nvPr>
        </p:nvGraphicFramePr>
        <p:xfrm>
          <a:off x="539262" y="2274332"/>
          <a:ext cx="7766538"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Aroostook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Aroostook 110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518491991"/>
              </p:ext>
            </p:extLst>
          </p:nvPr>
        </p:nvGraphicFramePr>
        <p:xfrm>
          <a:off x="609600" y="2274331"/>
          <a:ext cx="77724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a:t>
            </a:r>
            <a:r>
              <a:rPr lang="en-US" dirty="0" smtClean="0"/>
              <a:t>obesity, drug &amp;</a:t>
            </a:r>
            <a:r>
              <a:rPr lang="en-US" dirty="0" smtClean="0"/>
              <a:t> </a:t>
            </a:r>
            <a:r>
              <a:rPr lang="en-US" dirty="0" smtClean="0"/>
              <a:t>alcohol abuse, </a:t>
            </a:r>
            <a:r>
              <a:rPr lang="en-US" dirty="0" smtClean="0"/>
              <a:t>and cardiovascular diseases</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262" y="28956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Aroostook County</a:t>
            </a:r>
            <a:endParaRPr lang="en-US" dirty="0">
              <a:solidFill>
                <a:schemeClr val="accent2"/>
              </a:solidFill>
            </a:endParaRPr>
          </a:p>
        </p:txBody>
      </p:sp>
      <p:sp>
        <p:nvSpPr>
          <p:cNvPr id="3" name="TextBox 2"/>
          <p:cNvSpPr txBox="1"/>
          <p:nvPr/>
        </p:nvSpPr>
        <p:spPr>
          <a:xfrm>
            <a:off x="574431" y="6310699"/>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27705"/>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3048000"/>
            <a:ext cx="25908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Aroostook</a:t>
            </a:r>
            <a:endParaRPr lang="en-US" dirty="0"/>
          </a:p>
          <a:p>
            <a:pPr algn="ctr"/>
            <a:r>
              <a:rPr lang="en-US" dirty="0"/>
              <a:t>38%</a:t>
            </a:r>
          </a:p>
          <a:p>
            <a:pPr algn="ctr"/>
            <a:endParaRPr lang="en-US" dirty="0"/>
          </a:p>
          <a:p>
            <a:pPr algn="ctr"/>
            <a:r>
              <a:rPr lang="en-US" dirty="0"/>
              <a:t>Maine</a:t>
            </a:r>
          </a:p>
          <a:p>
            <a:pPr algn="ctr"/>
            <a:r>
              <a:rPr lang="en-US" dirty="0"/>
              <a:t>29%</a:t>
            </a:r>
          </a:p>
          <a:p>
            <a:endParaRPr lang="en-US" dirty="0"/>
          </a:p>
        </p:txBody>
      </p:sp>
      <p:cxnSp>
        <p:nvCxnSpPr>
          <p:cNvPr id="8" name="Straight Arrow Connector 7"/>
          <p:cNvCxnSpPr/>
          <p:nvPr/>
        </p:nvCxnSpPr>
        <p:spPr>
          <a:xfrm flipV="1">
            <a:off x="3733800" y="1752600"/>
            <a:ext cx="2743200" cy="2514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0614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4620</TotalTime>
  <Words>1945</Words>
  <Application>Microsoft Office PowerPoint</Application>
  <PresentationFormat>On-screen Show (4:3)</PresentationFormat>
  <Paragraphs>165</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Shared Community Health Needs Assessment (CHNA)</vt:lpstr>
      <vt:lpstr>Maine SHNAPP Funders</vt:lpstr>
      <vt:lpstr>Setting the Stage for Our Story</vt:lpstr>
      <vt:lpstr>The Script</vt:lpstr>
      <vt:lpstr>Our Task Today….</vt:lpstr>
      <vt:lpstr>Top health issues for Aroostook County</vt:lpstr>
      <vt:lpstr>Top issues affecting where we live, work, learn &amp; play in Aroostook County</vt:lpstr>
      <vt:lpstr>Quick look at data about obesity, drug &amp; alcohol abuse, and cardiovascular diseases</vt:lpstr>
      <vt:lpstr>Obesity Aroostook County</vt:lpstr>
      <vt:lpstr>Drug &amp; Alcohol Abuse Aroostook County</vt:lpstr>
      <vt:lpstr>Cardiovascular Diseases Aroostook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264</cp:revision>
  <cp:lastPrinted>2015-10-02T18:28:17Z</cp:lastPrinted>
  <dcterms:created xsi:type="dcterms:W3CDTF">2015-06-09T16:33:57Z</dcterms:created>
  <dcterms:modified xsi:type="dcterms:W3CDTF">2015-10-15T11:08:58Z</dcterms:modified>
</cp:coreProperties>
</file>